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838C9ED-0248-4882-97A3-AE4282AF7FD0}" type="datetimeFigureOut">
              <a:rPr lang="en-US" smtClean="0"/>
              <a:pPr/>
              <a:t>2/27/2024</a:t>
            </a:fld>
            <a:endParaRPr lang="en-US"/>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3F13411D-1FF9-4996-9070-7D9AB6E44C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838C9ED-0248-4882-97A3-AE4282AF7FD0}" type="datetimeFigureOut">
              <a:rPr lang="en-US" smtClean="0"/>
              <a:pPr/>
              <a:t>2/27/2024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13411D-1FF9-4996-9070-7D9AB6E44C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4838C9ED-0248-4882-97A3-AE4282AF7FD0}" type="datetimeFigureOut">
              <a:rPr lang="en-US" smtClean="0"/>
              <a:pPr/>
              <a:t>2/27/2024</a:t>
            </a:fld>
            <a:endParaRPr lang="en-US"/>
          </a:p>
        </p:txBody>
      </p:sp>
      <p:sp>
        <p:nvSpPr>
          <p:cNvPr id="5" name="عنصر نائب للتذييل 4"/>
          <p:cNvSpPr>
            <a:spLocks noGrp="1"/>
          </p:cNvSpPr>
          <p:nvPr>
            <p:ph type="ftr" sz="quarter" idx="11"/>
          </p:nvPr>
        </p:nvSpPr>
        <p:spPr>
          <a:xfrm>
            <a:off x="457201" y="6248207"/>
            <a:ext cx="5573483" cy="365125"/>
          </a:xfrm>
        </p:spPr>
        <p:txBody>
          <a:bodyPr/>
          <a:lstStyle/>
          <a:p>
            <a:endParaRPr lang="en-US"/>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3F13411D-1FF9-4996-9070-7D9AB6E44C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4838C9ED-0248-4882-97A3-AE4282AF7FD0}" type="datetimeFigureOut">
              <a:rPr lang="en-US" smtClean="0"/>
              <a:pPr/>
              <a:t>2/27/2024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3F13411D-1FF9-4996-9070-7D9AB6E44C90}" type="slidenum">
              <a:rPr lang="en-US" smtClean="0"/>
              <a:pPr/>
              <a:t>‹#›</a:t>
            </a:fld>
            <a:endParaRPr lang="en-US"/>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4838C9ED-0248-4882-97A3-AE4282AF7FD0}" type="datetimeFigureOut">
              <a:rPr lang="en-US" smtClean="0"/>
              <a:pPr/>
              <a:t>2/27/2024</a:t>
            </a:fld>
            <a:endParaRPr lang="en-US"/>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F13411D-1FF9-4996-9070-7D9AB6E44C90}" type="slidenum">
              <a:rPr lang="en-US" smtClean="0"/>
              <a:pPr/>
              <a:t>‹#›</a:t>
            </a:fld>
            <a:endParaRPr lang="en-US"/>
          </a:p>
        </p:txBody>
      </p:sp>
      <p:sp>
        <p:nvSpPr>
          <p:cNvPr id="14" name="عنصر نائب للتذييل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4838C9ED-0248-4882-97A3-AE4282AF7FD0}" type="datetimeFigureOut">
              <a:rPr lang="en-US" smtClean="0"/>
              <a:pPr/>
              <a:t>2/27/2024</a:t>
            </a:fld>
            <a:endParaRPr lang="en-US"/>
          </a:p>
        </p:txBody>
      </p:sp>
      <p:sp>
        <p:nvSpPr>
          <p:cNvPr id="10" name="عنصر نائب لرقم الشريحة 9"/>
          <p:cNvSpPr>
            <a:spLocks noGrp="1"/>
          </p:cNvSpPr>
          <p:nvPr>
            <p:ph type="sldNum" sz="quarter" idx="16"/>
          </p:nvPr>
        </p:nvSpPr>
        <p:spPr/>
        <p:txBody>
          <a:bodyPr rtlCol="0"/>
          <a:lstStyle/>
          <a:p>
            <a:fld id="{3F13411D-1FF9-4996-9070-7D9AB6E44C90}" type="slidenum">
              <a:rPr lang="en-US" smtClean="0"/>
              <a:pPr/>
              <a:t>‹#›</a:t>
            </a:fld>
            <a:endParaRPr lang="en-US"/>
          </a:p>
        </p:txBody>
      </p:sp>
      <p:sp>
        <p:nvSpPr>
          <p:cNvPr id="12" name="عنصر نائب للتذييل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4838C9ED-0248-4882-97A3-AE4282AF7FD0}" type="datetimeFigureOut">
              <a:rPr lang="en-US" smtClean="0"/>
              <a:pPr/>
              <a:t>2/27/2024</a:t>
            </a:fld>
            <a:endParaRPr lang="en-US"/>
          </a:p>
        </p:txBody>
      </p:sp>
      <p:sp>
        <p:nvSpPr>
          <p:cNvPr id="12" name="عنصر نائب لرقم الشريحة 11"/>
          <p:cNvSpPr>
            <a:spLocks noGrp="1"/>
          </p:cNvSpPr>
          <p:nvPr>
            <p:ph type="sldNum" sz="quarter" idx="16"/>
          </p:nvPr>
        </p:nvSpPr>
        <p:spPr/>
        <p:txBody>
          <a:bodyPr rtlCol="0"/>
          <a:lstStyle/>
          <a:p>
            <a:fld id="{3F13411D-1FF9-4996-9070-7D9AB6E44C90}" type="slidenum">
              <a:rPr lang="en-US" smtClean="0"/>
              <a:pPr/>
              <a:t>‹#›</a:t>
            </a:fld>
            <a:endParaRPr lang="en-US"/>
          </a:p>
        </p:txBody>
      </p:sp>
      <p:sp>
        <p:nvSpPr>
          <p:cNvPr id="14" name="عنصر نائب للتذييل 13"/>
          <p:cNvSpPr>
            <a:spLocks noGrp="1"/>
          </p:cNvSpPr>
          <p:nvPr>
            <p:ph type="ftr" sz="quarter" idx="17"/>
          </p:nvPr>
        </p:nvSpPr>
        <p:spPr/>
        <p:txBody>
          <a:bodyPr rtlCol="0"/>
          <a:lstStyle/>
          <a:p>
            <a:endParaRPr lang="en-US"/>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4838C9ED-0248-4882-97A3-AE4282AF7FD0}" type="datetimeFigureOut">
              <a:rPr lang="en-US" smtClean="0"/>
              <a:pPr/>
              <a:t>2/27/2024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3F13411D-1FF9-4996-9070-7D9AB6E44C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838C9ED-0248-4882-97A3-AE4282AF7FD0}" type="datetimeFigureOut">
              <a:rPr lang="en-US" smtClean="0"/>
              <a:pPr/>
              <a:t>2/27/2024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3F13411D-1FF9-4996-9070-7D9AB6E44C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4838C9ED-0248-4882-97A3-AE4282AF7FD0}" type="datetimeFigureOut">
              <a:rPr lang="en-US" smtClean="0"/>
              <a:pPr/>
              <a:t>2/27/2024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3F13411D-1FF9-4996-9070-7D9AB6E44C90}" type="slidenum">
              <a:rPr lang="en-US" smtClean="0"/>
              <a:pPr/>
              <a:t>‹#›</a:t>
            </a:fld>
            <a:endParaRPr lang="en-US"/>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4838C9ED-0248-4882-97A3-AE4282AF7FD0}" type="datetimeFigureOut">
              <a:rPr lang="en-US" smtClean="0"/>
              <a:pPr/>
              <a:t>2/27/2024</a:t>
            </a:fld>
            <a:endParaRPr lang="en-US"/>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3F13411D-1FF9-4996-9070-7D9AB6E44C90}" type="slidenum">
              <a:rPr lang="en-US" smtClean="0"/>
              <a:pPr/>
              <a:t>‹#›</a:t>
            </a:fld>
            <a:endParaRPr lang="en-US"/>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en-US"/>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838C9ED-0248-4882-97A3-AE4282AF7FD0}" type="datetimeFigureOut">
              <a:rPr lang="en-US" smtClean="0"/>
              <a:pPr/>
              <a:t>2/27/2024</a:t>
            </a:fld>
            <a:endParaRPr lang="en-US"/>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F13411D-1FF9-4996-9070-7D9AB6E44C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3528" y="-1683568"/>
            <a:ext cx="8458200" cy="5455098"/>
          </a:xfrm>
        </p:spPr>
        <p:txBody>
          <a:bodyPr>
            <a:normAutofit/>
          </a:bodyPr>
          <a:lstStyle/>
          <a:p>
            <a:pPr algn="ctr"/>
            <a:r>
              <a:rPr lang="en-US" dirty="0">
                <a:solidFill>
                  <a:schemeClr val="tx1"/>
                </a:solidFill>
              </a:rPr>
              <a:t>Mange </a:t>
            </a:r>
            <a:r>
              <a:rPr lang="en-US" dirty="0" smtClean="0">
                <a:solidFill>
                  <a:schemeClr val="tx1"/>
                </a:solidFill>
              </a:rPr>
              <a:t>in </a:t>
            </a:r>
            <a:r>
              <a:rPr lang="en-US" dirty="0">
                <a:solidFill>
                  <a:schemeClr val="tx1"/>
                </a:solidFill>
              </a:rPr>
              <a:t>dogs and cats</a:t>
            </a:r>
            <a:r>
              <a:rPr lang="en-US" dirty="0">
                <a:solidFill>
                  <a:schemeClr val="accent1">
                    <a:lumMod val="75000"/>
                  </a:schemeClr>
                </a:solidFill>
              </a:rPr>
              <a:t/>
            </a:r>
            <a:br>
              <a:rPr lang="en-US" dirty="0">
                <a:solidFill>
                  <a:schemeClr val="accent1">
                    <a:lumMod val="75000"/>
                  </a:schemeClr>
                </a:solidFill>
              </a:rPr>
            </a:br>
            <a:endParaRPr lang="en-US" dirty="0">
              <a:solidFill>
                <a:schemeClr val="accent1">
                  <a:lumMod val="75000"/>
                </a:schemeClr>
              </a:solidFill>
            </a:endParaRPr>
          </a:p>
        </p:txBody>
      </p:sp>
      <p:sp>
        <p:nvSpPr>
          <p:cNvPr id="3" name="عنوان فرعي 2"/>
          <p:cNvSpPr>
            <a:spLocks noGrp="1"/>
          </p:cNvSpPr>
          <p:nvPr>
            <p:ph type="subTitle" idx="1"/>
          </p:nvPr>
        </p:nvSpPr>
        <p:spPr/>
        <p:txBody>
          <a:bodyPr>
            <a:normAutofit/>
          </a:bodyPr>
          <a:lstStyle/>
          <a:p>
            <a:r>
              <a:rPr lang="en-US" dirty="0" smtClean="0"/>
              <a:t>Prof: KAMAL M. </a:t>
            </a:r>
            <a:r>
              <a:rPr lang="en-US" smtClean="0"/>
              <a:t>ALSAAD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lstStyle/>
          <a:p>
            <a:pPr>
              <a:buNone/>
            </a:pPr>
            <a:r>
              <a:rPr lang="en-US" b="1" dirty="0" smtClean="0">
                <a:solidFill>
                  <a:srgbClr val="FF0000"/>
                </a:solidFill>
              </a:rPr>
              <a:t>Treatment ……</a:t>
            </a:r>
            <a:endParaRPr lang="en-US" dirty="0" smtClean="0">
              <a:solidFill>
                <a:srgbClr val="FF0000"/>
              </a:solidFill>
            </a:endParaRPr>
          </a:p>
          <a:p>
            <a:pPr>
              <a:buNone/>
            </a:pPr>
            <a:r>
              <a:rPr lang="en-US" b="1" dirty="0" smtClean="0"/>
              <a:t>1- </a:t>
            </a:r>
            <a:r>
              <a:rPr lang="en-US" b="1" dirty="0" err="1" smtClean="0"/>
              <a:t>Amitraz</a:t>
            </a:r>
            <a:r>
              <a:rPr lang="en-US" b="1" dirty="0" smtClean="0"/>
              <a:t> (</a:t>
            </a:r>
            <a:r>
              <a:rPr lang="en-US" b="1" dirty="0" err="1" smtClean="0"/>
              <a:t>Triazapentadiene</a:t>
            </a:r>
            <a:r>
              <a:rPr lang="en-US" b="1" dirty="0" smtClean="0"/>
              <a:t> )</a:t>
            </a:r>
          </a:p>
          <a:p>
            <a:r>
              <a:rPr lang="en-US" dirty="0" err="1" smtClean="0"/>
              <a:t>Amitraz</a:t>
            </a:r>
            <a:r>
              <a:rPr lang="en-US" dirty="0" smtClean="0"/>
              <a:t>  is a topical treatment primarily used to treat pet ectoparasites , </a:t>
            </a:r>
            <a:r>
              <a:rPr lang="en-US" dirty="0" err="1" smtClean="0"/>
              <a:t>Amitraz</a:t>
            </a:r>
            <a:r>
              <a:rPr lang="en-US" dirty="0" smtClean="0"/>
              <a:t> for </a:t>
            </a:r>
            <a:r>
              <a:rPr lang="en-US" dirty="0" err="1" smtClean="0"/>
              <a:t>demodicosis</a:t>
            </a:r>
            <a:r>
              <a:rPr lang="en-US" dirty="0" smtClean="0"/>
              <a:t> is applied topically as a bath or dip pouring or spray. </a:t>
            </a:r>
          </a:p>
          <a:p>
            <a:r>
              <a:rPr lang="en-US" dirty="0" smtClean="0"/>
              <a:t>The recommended concentration varies from 0.025% to 0.06% once weekly to every two weeks.</a:t>
            </a:r>
          </a:p>
          <a:p>
            <a:r>
              <a:rPr lang="en-US" dirty="0" smtClean="0"/>
              <a:t>Clinical signs of </a:t>
            </a:r>
            <a:r>
              <a:rPr lang="en-US" dirty="0" err="1" smtClean="0"/>
              <a:t>toxicosis</a:t>
            </a:r>
            <a:r>
              <a:rPr lang="en-US" dirty="0" smtClean="0"/>
              <a:t> include hypotension, hypothermia, </a:t>
            </a:r>
            <a:r>
              <a:rPr lang="en-US" dirty="0" err="1" smtClean="0"/>
              <a:t>bradycardia</a:t>
            </a:r>
            <a:r>
              <a:rPr lang="en-US" dirty="0" smtClean="0"/>
              <a:t>, convulsions, </a:t>
            </a:r>
            <a:r>
              <a:rPr lang="en-US" dirty="0" err="1" smtClean="0"/>
              <a:t>mydriasis</a:t>
            </a:r>
            <a:r>
              <a:rPr lang="en-US" dirty="0" smtClean="0"/>
              <a:t>, CNS and respiratory depression, lethargy, ataxia, </a:t>
            </a:r>
            <a:r>
              <a:rPr lang="en-US" dirty="0" err="1" smtClean="0"/>
              <a:t>hypersalivation</a:t>
            </a:r>
            <a:r>
              <a:rPr lang="en-US" dirty="0" smtClean="0"/>
              <a:t>, anorexia, vomiting, hyperglycemia, and gastrointestinal disorders in animals.</a:t>
            </a:r>
          </a:p>
          <a:p>
            <a:r>
              <a:rPr lang="en-US" dirty="0" err="1" smtClean="0">
                <a:solidFill>
                  <a:srgbClr val="FF0000"/>
                </a:solidFill>
              </a:rPr>
              <a:t>Atipamezole</a:t>
            </a:r>
            <a:r>
              <a:rPr lang="en-US" dirty="0" smtClean="0">
                <a:solidFill>
                  <a:srgbClr val="FF0000"/>
                </a:solidFill>
              </a:rPr>
              <a:t> or </a:t>
            </a:r>
            <a:r>
              <a:rPr lang="en-US" dirty="0" err="1" smtClean="0">
                <a:solidFill>
                  <a:srgbClr val="FF0000"/>
                </a:solidFill>
              </a:rPr>
              <a:t>yohimbine</a:t>
            </a:r>
            <a:r>
              <a:rPr lang="en-US" dirty="0" smtClean="0">
                <a:solidFill>
                  <a:srgbClr val="FF0000"/>
                </a:solidFill>
              </a:rPr>
              <a:t> is a specific antidote with symptomatic treatment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al nabaa\Desktop\amitrazz-ticks-flea.jpg"/>
          <p:cNvPicPr>
            <a:picLocks noGrp="1"/>
          </p:cNvPicPr>
          <p:nvPr>
            <p:ph sz="quarter"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normAutofit lnSpcReduction="10000"/>
          </a:bodyPr>
          <a:lstStyle/>
          <a:p>
            <a:pPr>
              <a:buNone/>
            </a:pPr>
            <a:r>
              <a:rPr lang="en-US" dirty="0" smtClean="0"/>
              <a:t>2- </a:t>
            </a:r>
            <a:r>
              <a:rPr lang="en-US" dirty="0" err="1" smtClean="0"/>
              <a:t>Ivermectin</a:t>
            </a:r>
            <a:r>
              <a:rPr lang="en-US" dirty="0" smtClean="0"/>
              <a:t> by S.C injection of 0.2- 0.4 mg/kg</a:t>
            </a:r>
          </a:p>
          <a:p>
            <a:pPr>
              <a:buNone/>
            </a:pPr>
            <a:r>
              <a:rPr lang="en-US" dirty="0" smtClean="0"/>
              <a:t>3- Milbemycin oxime at a dose of 0.5–2 mg/kg daily orally</a:t>
            </a:r>
          </a:p>
          <a:p>
            <a:pPr>
              <a:buNone/>
            </a:pPr>
            <a:r>
              <a:rPr lang="en-US" dirty="0" smtClean="0"/>
              <a:t> </a:t>
            </a:r>
          </a:p>
          <a:p>
            <a:pPr>
              <a:buNone/>
            </a:pPr>
            <a:r>
              <a:rPr lang="en-US" dirty="0" smtClean="0"/>
              <a:t>4- </a:t>
            </a:r>
            <a:r>
              <a:rPr lang="en-US" dirty="0" err="1" smtClean="0"/>
              <a:t>Moxidectin</a:t>
            </a:r>
            <a:r>
              <a:rPr lang="en-US" dirty="0" smtClean="0"/>
              <a:t> at dose rate of at 300–400 µg/kg orally</a:t>
            </a:r>
          </a:p>
          <a:p>
            <a:pPr>
              <a:buNone/>
            </a:pPr>
            <a:r>
              <a:rPr lang="en-US" dirty="0" smtClean="0"/>
              <a:t>5- </a:t>
            </a:r>
            <a:r>
              <a:rPr lang="en-US" dirty="0" err="1" smtClean="0"/>
              <a:t>Doramectin</a:t>
            </a:r>
            <a:r>
              <a:rPr lang="en-US" dirty="0" smtClean="0"/>
              <a:t> 600μg/kg/week subcutaneous injection</a:t>
            </a:r>
          </a:p>
          <a:p>
            <a:pPr>
              <a:buNone/>
            </a:pPr>
            <a:r>
              <a:rPr lang="en-US" dirty="0" smtClean="0"/>
              <a:t>6-Hemopathic treatment which include the use of </a:t>
            </a:r>
            <a:r>
              <a:rPr lang="en-US" dirty="0" err="1" smtClean="0"/>
              <a:t>Sulphur</a:t>
            </a:r>
            <a:r>
              <a:rPr lang="en-US" dirty="0" smtClean="0"/>
              <a:t>, and </a:t>
            </a:r>
            <a:r>
              <a:rPr lang="en-US" dirty="0" err="1" smtClean="0"/>
              <a:t>Silicea</a:t>
            </a:r>
            <a:endParaRPr lang="en-US" dirty="0" smtClean="0"/>
          </a:p>
          <a:p>
            <a:pPr>
              <a:buNone/>
            </a:pPr>
            <a:r>
              <a:rPr lang="en-US" b="1" dirty="0" smtClean="0">
                <a:solidFill>
                  <a:srgbClr val="FF0000"/>
                </a:solidFill>
              </a:rPr>
              <a:t>Progression &amp; Possible Complications </a:t>
            </a:r>
            <a:endParaRPr lang="en-US" dirty="0" smtClean="0">
              <a:solidFill>
                <a:srgbClr val="FF0000"/>
              </a:solidFill>
            </a:endParaRPr>
          </a:p>
          <a:p>
            <a:pPr>
              <a:buNone/>
            </a:pPr>
            <a:r>
              <a:rPr lang="en-US" dirty="0" smtClean="0"/>
              <a:t>The main complication from </a:t>
            </a:r>
            <a:r>
              <a:rPr lang="en-US" dirty="0" err="1" smtClean="0"/>
              <a:t>sarcoptic</a:t>
            </a:r>
            <a:r>
              <a:rPr lang="en-US" dirty="0" smtClean="0"/>
              <a:t> mange is secondary skin infections; dogs and cats with </a:t>
            </a:r>
            <a:r>
              <a:rPr lang="en-US" dirty="0" err="1" smtClean="0"/>
              <a:t>sarcoptic</a:t>
            </a:r>
            <a:r>
              <a:rPr lang="en-US" dirty="0" smtClean="0"/>
              <a:t> mange will sometimes be prescribed antibiotics to treat or prevent them. A very small percentage of animals can develop more severe infections that require more treatment, but this is uncommon.</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lstStyle/>
          <a:p>
            <a:pPr>
              <a:buNone/>
            </a:pPr>
            <a:r>
              <a:rPr lang="en-US" dirty="0" smtClean="0"/>
              <a:t>Mange is caused by tiny external parasites called mites which  can lead to severe irritation of the skin which can significantly impact the pets quality of life. </a:t>
            </a:r>
          </a:p>
          <a:p>
            <a:pPr>
              <a:buNone/>
            </a:pPr>
            <a:endParaRPr lang="en-US" dirty="0" smtClean="0"/>
          </a:p>
          <a:p>
            <a:pPr>
              <a:buNone/>
            </a:pPr>
            <a:r>
              <a:rPr lang="en-US" b="1" dirty="0" smtClean="0"/>
              <a:t>Types of mange </a:t>
            </a:r>
            <a:endParaRPr lang="en-US" dirty="0" smtClean="0"/>
          </a:p>
          <a:p>
            <a:pPr>
              <a:buNone/>
            </a:pPr>
            <a:r>
              <a:rPr lang="en-US" dirty="0" smtClean="0"/>
              <a:t>There are three types of mites responsible for mange in pets </a:t>
            </a:r>
          </a:p>
          <a:p>
            <a:pPr lvl="0"/>
            <a:r>
              <a:rPr lang="en-US" i="1" dirty="0" err="1" smtClean="0"/>
              <a:t>Sarcoptes</a:t>
            </a:r>
            <a:r>
              <a:rPr lang="en-US" dirty="0" smtClean="0"/>
              <a:t> mites cause </a:t>
            </a:r>
            <a:r>
              <a:rPr lang="en-US" dirty="0" err="1" smtClean="0"/>
              <a:t>sarcoptic</a:t>
            </a:r>
            <a:r>
              <a:rPr lang="en-US" dirty="0" smtClean="0"/>
              <a:t> mange</a:t>
            </a:r>
          </a:p>
          <a:p>
            <a:pPr lvl="0"/>
            <a:r>
              <a:rPr lang="en-US" i="1" dirty="0" err="1" smtClean="0"/>
              <a:t>Demodex</a:t>
            </a:r>
            <a:r>
              <a:rPr lang="en-US" dirty="0" smtClean="0"/>
              <a:t> mites cause </a:t>
            </a:r>
            <a:r>
              <a:rPr lang="en-US" dirty="0" err="1" smtClean="0"/>
              <a:t>demodectic</a:t>
            </a:r>
            <a:r>
              <a:rPr lang="en-US" dirty="0" smtClean="0"/>
              <a:t> mange </a:t>
            </a:r>
          </a:p>
          <a:p>
            <a:pPr lvl="0"/>
            <a:r>
              <a:rPr lang="en-US" dirty="0" smtClean="0"/>
              <a:t>Ear mites (</a:t>
            </a:r>
            <a:r>
              <a:rPr lang="en-US" i="1" dirty="0" err="1" smtClean="0"/>
              <a:t>Otodectes</a:t>
            </a:r>
            <a:r>
              <a:rPr lang="en-US" i="1" dirty="0" smtClean="0"/>
              <a:t> </a:t>
            </a:r>
            <a:r>
              <a:rPr lang="en-US" i="1" dirty="0" err="1" smtClean="0"/>
              <a:t>cynotis</a:t>
            </a:r>
            <a:r>
              <a:rPr lang="en-US" dirty="0" smtClean="0"/>
              <a:t>) cause </a:t>
            </a:r>
            <a:r>
              <a:rPr lang="en-US" dirty="0" err="1" smtClean="0"/>
              <a:t>otodectic</a:t>
            </a:r>
            <a:r>
              <a:rPr lang="en-US" dirty="0" smtClean="0"/>
              <a:t> mange </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lstStyle/>
          <a:p>
            <a:pPr>
              <a:buNone/>
            </a:pPr>
            <a:r>
              <a:rPr lang="en-US" b="1" dirty="0" err="1" smtClean="0"/>
              <a:t>Sarcoptic</a:t>
            </a:r>
            <a:r>
              <a:rPr lang="en-US" b="1" dirty="0" smtClean="0"/>
              <a:t> mange</a:t>
            </a:r>
          </a:p>
          <a:p>
            <a:r>
              <a:rPr lang="en-US" dirty="0" err="1" smtClean="0"/>
              <a:t>Sarcoptic</a:t>
            </a:r>
            <a:r>
              <a:rPr lang="en-US" dirty="0" smtClean="0"/>
              <a:t> mange (also known as </a:t>
            </a:r>
            <a:r>
              <a:rPr lang="en-US" dirty="0" err="1" smtClean="0"/>
              <a:t>scabie</a:t>
            </a:r>
            <a:r>
              <a:rPr lang="en-US" dirty="0" smtClean="0"/>
              <a:t>) is a highly contagious skin condition caused by microscopic </a:t>
            </a:r>
            <a:r>
              <a:rPr lang="en-US" i="1" dirty="0" err="1" smtClean="0"/>
              <a:t>Sarcoptes</a:t>
            </a:r>
            <a:r>
              <a:rPr lang="en-US" dirty="0" smtClean="0"/>
              <a:t> mites. </a:t>
            </a:r>
            <a:r>
              <a:rPr lang="en-US" dirty="0" err="1" smtClean="0"/>
              <a:t>Sarcoptic</a:t>
            </a:r>
            <a:r>
              <a:rPr lang="en-US" dirty="0" smtClean="0"/>
              <a:t> mange is an extremely itchy skin disease. The pet variety of the mite can also infest humans and cause temporary dermatitis with intensely itchy skin lesions that can last for several weeks.</a:t>
            </a:r>
            <a:endParaRPr lang="en-US" dirty="0"/>
          </a:p>
        </p:txBody>
      </p:sp>
      <p:pic>
        <p:nvPicPr>
          <p:cNvPr id="4" name="صورة 3" descr="C:\Users\al nabaa\Desktop\Microscope-images-of-an-adult-mite-and-eggs-of-Sarcoptes-scabiei-isolated-from-raccoon.png"/>
          <p:cNvPicPr/>
          <p:nvPr/>
        </p:nvPicPr>
        <p:blipFill>
          <a:blip r:embed="rId2" cstate="print"/>
          <a:srcRect/>
          <a:stretch>
            <a:fillRect/>
          </a:stretch>
        </p:blipFill>
        <p:spPr bwMode="auto">
          <a:xfrm>
            <a:off x="2627784" y="3356992"/>
            <a:ext cx="4608512" cy="3501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al nabaa\Desktop\scabies-cat-clinical-sign-sarcoptic-260nw-1628126440.jpg"/>
          <p:cNvPicPr>
            <a:picLocks noGrp="1"/>
          </p:cNvPicPr>
          <p:nvPr>
            <p:ph sz="quarter" idx="1"/>
          </p:nvPr>
        </p:nvPicPr>
        <p:blipFill>
          <a:blip r:embed="rId2" cstate="print"/>
          <a:srcRect/>
          <a:stretch>
            <a:fillRect/>
          </a:stretch>
        </p:blipFill>
        <p:spPr bwMode="auto">
          <a:xfrm>
            <a:off x="251520" y="1484784"/>
            <a:ext cx="4320480" cy="4680520"/>
          </a:xfrm>
          <a:prstGeom prst="rect">
            <a:avLst/>
          </a:prstGeom>
          <a:noFill/>
          <a:ln w="9525">
            <a:noFill/>
            <a:miter lim="800000"/>
            <a:headEnd/>
            <a:tailEnd/>
          </a:ln>
        </p:spPr>
      </p:pic>
      <p:pic>
        <p:nvPicPr>
          <p:cNvPr id="5" name="صورة 4" descr="C:\Users\al nabaa\Desktop\thai-dog-sarcoptic-mange-27956638.jpg"/>
          <p:cNvPicPr/>
          <p:nvPr/>
        </p:nvPicPr>
        <p:blipFill>
          <a:blip r:embed="rId3" cstate="print"/>
          <a:srcRect/>
          <a:stretch>
            <a:fillRect/>
          </a:stretch>
        </p:blipFill>
        <p:spPr bwMode="auto">
          <a:xfrm>
            <a:off x="4644008" y="1484784"/>
            <a:ext cx="4176464" cy="4320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lstStyle/>
          <a:p>
            <a:r>
              <a:rPr lang="en-US" b="1" dirty="0" err="1" smtClean="0"/>
              <a:t>Demodectic</a:t>
            </a:r>
            <a:r>
              <a:rPr lang="en-US" b="1" dirty="0" smtClean="0"/>
              <a:t> mange</a:t>
            </a:r>
          </a:p>
          <a:p>
            <a:pPr>
              <a:buNone/>
            </a:pPr>
            <a:r>
              <a:rPr lang="en-US" dirty="0" err="1" smtClean="0"/>
              <a:t>Demodectic</a:t>
            </a:r>
            <a:r>
              <a:rPr lang="en-US" dirty="0" smtClean="0"/>
              <a:t> mange is caused by microscopic </a:t>
            </a:r>
            <a:r>
              <a:rPr lang="en-US" i="1" dirty="0" err="1" smtClean="0"/>
              <a:t>Demodex</a:t>
            </a:r>
            <a:r>
              <a:rPr lang="en-US" dirty="0" smtClean="0"/>
              <a:t> mites that live in the pets hair follicles. </a:t>
            </a:r>
            <a:r>
              <a:rPr lang="en-US" i="1" dirty="0" err="1" smtClean="0"/>
              <a:t>Demodex</a:t>
            </a:r>
            <a:r>
              <a:rPr lang="en-US" dirty="0" smtClean="0"/>
              <a:t> mites are a normal inhabitant of a dog’s skin, however, they can cause skin disease if the immune system cannot control the mite population </a:t>
            </a:r>
            <a:endParaRPr lang="en-US" dirty="0"/>
          </a:p>
        </p:txBody>
      </p:sp>
      <p:pic>
        <p:nvPicPr>
          <p:cNvPr id="4" name="صورة 3" descr="C:\Users\al nabaa\Desktop\download (1).jpg"/>
          <p:cNvPicPr/>
          <p:nvPr/>
        </p:nvPicPr>
        <p:blipFill>
          <a:blip r:embed="rId2" cstate="print"/>
          <a:srcRect/>
          <a:stretch>
            <a:fillRect/>
          </a:stretch>
        </p:blipFill>
        <p:spPr bwMode="auto">
          <a:xfrm>
            <a:off x="1979712" y="2636912"/>
            <a:ext cx="5616624" cy="4221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al nabaa\Desktop\download (2).jpg"/>
          <p:cNvPicPr>
            <a:picLocks noGrp="1"/>
          </p:cNvPicPr>
          <p:nvPr>
            <p:ph sz="quarter" idx="1"/>
          </p:nvPr>
        </p:nvPicPr>
        <p:blipFill>
          <a:blip r:embed="rId2" cstate="print"/>
          <a:srcRect/>
          <a:stretch>
            <a:fillRect/>
          </a:stretch>
        </p:blipFill>
        <p:spPr bwMode="auto">
          <a:xfrm>
            <a:off x="179512" y="1484784"/>
            <a:ext cx="4320480" cy="5112568"/>
          </a:xfrm>
          <a:prstGeom prst="rect">
            <a:avLst/>
          </a:prstGeom>
          <a:noFill/>
          <a:ln w="9525">
            <a:noFill/>
            <a:miter lim="800000"/>
            <a:headEnd/>
            <a:tailEnd/>
          </a:ln>
        </p:spPr>
      </p:pic>
      <p:pic>
        <p:nvPicPr>
          <p:cNvPr id="5" name="صورة 4" descr="C:\Users\al nabaa\Desktop\download.jpg"/>
          <p:cNvPicPr/>
          <p:nvPr/>
        </p:nvPicPr>
        <p:blipFill>
          <a:blip r:embed="rId3" cstate="print"/>
          <a:srcRect/>
          <a:stretch>
            <a:fillRect/>
          </a:stretch>
        </p:blipFill>
        <p:spPr bwMode="auto">
          <a:xfrm>
            <a:off x="4572000" y="1412776"/>
            <a:ext cx="4572000" cy="51125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lstStyle/>
          <a:p>
            <a:r>
              <a:rPr lang="en-US" b="1" dirty="0" err="1" smtClean="0"/>
              <a:t>Otodectic</a:t>
            </a:r>
            <a:r>
              <a:rPr lang="en-US" b="1" dirty="0" smtClean="0"/>
              <a:t> mange</a:t>
            </a:r>
          </a:p>
          <a:p>
            <a:pPr>
              <a:buNone/>
            </a:pPr>
            <a:r>
              <a:rPr lang="en-US" dirty="0" err="1" smtClean="0"/>
              <a:t>Otodectic</a:t>
            </a:r>
            <a:r>
              <a:rPr lang="en-US" dirty="0" smtClean="0"/>
              <a:t> mange is a common condition, caused by ear mites (</a:t>
            </a:r>
            <a:r>
              <a:rPr lang="en-US" i="1" dirty="0" err="1" smtClean="0"/>
              <a:t>Otodectes</a:t>
            </a:r>
            <a:r>
              <a:rPr lang="en-US" i="1" dirty="0" smtClean="0"/>
              <a:t> </a:t>
            </a:r>
            <a:r>
              <a:rPr lang="en-US" i="1" dirty="0" err="1" smtClean="0"/>
              <a:t>cynotis</a:t>
            </a:r>
            <a:r>
              <a:rPr lang="en-US" dirty="0" smtClean="0"/>
              <a:t>). Ear mites can cause intense ear irritation and discomfort. These tiny parasites feed on wax and oils in ear canals. They can result in head shaking or scratching, rubbing of the ears and secondary ear infections.</a:t>
            </a:r>
          </a:p>
          <a:p>
            <a:r>
              <a:rPr lang="en-US" dirty="0" smtClean="0"/>
              <a:t> </a:t>
            </a:r>
          </a:p>
          <a:p>
            <a:endParaRPr lang="en-US" dirty="0"/>
          </a:p>
        </p:txBody>
      </p:sp>
      <p:pic>
        <p:nvPicPr>
          <p:cNvPr id="4" name="صورة 3" descr="C:\Users\al nabaa\Desktop\download (1).jpg"/>
          <p:cNvPicPr/>
          <p:nvPr/>
        </p:nvPicPr>
        <p:blipFill>
          <a:blip r:embed="rId2" cstate="print"/>
          <a:srcRect/>
          <a:stretch>
            <a:fillRect/>
          </a:stretch>
        </p:blipFill>
        <p:spPr bwMode="auto">
          <a:xfrm>
            <a:off x="323528" y="3212976"/>
            <a:ext cx="4248472" cy="3384376"/>
          </a:xfrm>
          <a:prstGeom prst="rect">
            <a:avLst/>
          </a:prstGeom>
          <a:noFill/>
          <a:ln w="9525">
            <a:noFill/>
            <a:miter lim="800000"/>
            <a:headEnd/>
            <a:tailEnd/>
          </a:ln>
        </p:spPr>
      </p:pic>
      <p:pic>
        <p:nvPicPr>
          <p:cNvPr id="5" name="صورة 4" descr="C:\Users\al nabaa\Desktop\download.jpg"/>
          <p:cNvPicPr/>
          <p:nvPr/>
        </p:nvPicPr>
        <p:blipFill>
          <a:blip r:embed="rId3" cstate="print"/>
          <a:srcRect/>
          <a:stretch>
            <a:fillRect/>
          </a:stretch>
        </p:blipFill>
        <p:spPr bwMode="auto">
          <a:xfrm>
            <a:off x="4860032" y="3140968"/>
            <a:ext cx="4032448" cy="33843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al nabaa\Desktop\istockphoto-1208313049-612x612.jpg"/>
          <p:cNvPicPr>
            <a:picLocks noGrp="1"/>
          </p:cNvPicPr>
          <p:nvPr>
            <p:ph sz="quarter" idx="1"/>
          </p:nvPr>
        </p:nvPicPr>
        <p:blipFill>
          <a:blip r:embed="rId2" cstate="print"/>
          <a:srcRect/>
          <a:stretch>
            <a:fillRect/>
          </a:stretch>
        </p:blipFill>
        <p:spPr bwMode="auto">
          <a:xfrm>
            <a:off x="251520" y="1628800"/>
            <a:ext cx="4536504" cy="4680520"/>
          </a:xfrm>
          <a:prstGeom prst="rect">
            <a:avLst/>
          </a:prstGeom>
          <a:noFill/>
          <a:ln w="9525">
            <a:noFill/>
            <a:miter lim="800000"/>
            <a:headEnd/>
            <a:tailEnd/>
          </a:ln>
        </p:spPr>
      </p:pic>
      <p:pic>
        <p:nvPicPr>
          <p:cNvPr id="5" name="صورة 4" descr="C:\Users\al nabaa\Desktop\istockphoto-636369792-612x612.jpg"/>
          <p:cNvPicPr/>
          <p:nvPr/>
        </p:nvPicPr>
        <p:blipFill>
          <a:blip r:embed="rId3" cstate="print"/>
          <a:srcRect/>
          <a:stretch>
            <a:fillRect/>
          </a:stretch>
        </p:blipFill>
        <p:spPr bwMode="auto">
          <a:xfrm>
            <a:off x="4932040" y="1628800"/>
            <a:ext cx="3888432"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normAutofit fontScale="85000" lnSpcReduction="10000"/>
          </a:bodyPr>
          <a:lstStyle/>
          <a:p>
            <a:pPr>
              <a:buNone/>
            </a:pPr>
            <a:r>
              <a:rPr lang="en-US" b="1" dirty="0" smtClean="0"/>
              <a:t>Symptoms of Mange </a:t>
            </a:r>
          </a:p>
          <a:p>
            <a:pPr>
              <a:buNone/>
            </a:pPr>
            <a:r>
              <a:rPr lang="en-US" dirty="0" smtClean="0"/>
              <a:t>Clinical signs of mange include: </a:t>
            </a:r>
          </a:p>
          <a:p>
            <a:pPr lvl="0"/>
            <a:r>
              <a:rPr lang="en-US" dirty="0" smtClean="0"/>
              <a:t>Severe itching </a:t>
            </a:r>
          </a:p>
          <a:p>
            <a:pPr lvl="0"/>
            <a:endParaRPr lang="en-US" dirty="0" smtClean="0"/>
          </a:p>
          <a:p>
            <a:pPr lvl="0"/>
            <a:r>
              <a:rPr lang="en-US" dirty="0" smtClean="0"/>
              <a:t>Biting the skin (less common in </a:t>
            </a:r>
            <a:r>
              <a:rPr lang="en-US" dirty="0" err="1" smtClean="0"/>
              <a:t>demodectic</a:t>
            </a:r>
            <a:r>
              <a:rPr lang="en-US" dirty="0" smtClean="0"/>
              <a:t> mange)</a:t>
            </a:r>
          </a:p>
          <a:p>
            <a:pPr lvl="0"/>
            <a:r>
              <a:rPr lang="en-US" dirty="0" smtClean="0"/>
              <a:t>Alopecia (hair loss) with Redness of the skin</a:t>
            </a:r>
          </a:p>
          <a:p>
            <a:pPr lvl="0"/>
            <a:r>
              <a:rPr lang="en-US" dirty="0" smtClean="0"/>
              <a:t>Excoriations (self-inflicted superficial or deep wounds) </a:t>
            </a:r>
          </a:p>
          <a:p>
            <a:pPr lvl="0"/>
            <a:r>
              <a:rPr lang="en-US" dirty="0" smtClean="0"/>
              <a:t> Raised bumps (papules) most commonly on the chest.  </a:t>
            </a:r>
          </a:p>
          <a:p>
            <a:pPr lvl="0"/>
            <a:r>
              <a:rPr lang="en-US" dirty="0" smtClean="0"/>
              <a:t>Thick crusted skin typically found on the margins of the ears, the ankles (hocks), armpits, and elbows .and scabs </a:t>
            </a:r>
          </a:p>
          <a:p>
            <a:pPr lvl="0"/>
            <a:r>
              <a:rPr lang="en-US" dirty="0" smtClean="0"/>
              <a:t>Often, secondary skin infections occur because of the skin lesions. Weight loss, depression, decreased appetite, and lethargy can be caused by the severe itching and uncomfortable skin issues. Enlarged lymph nodes may be found too. </a:t>
            </a:r>
          </a:p>
          <a:p>
            <a:pPr lvl="0"/>
            <a:r>
              <a:rPr lang="en-US" dirty="0" smtClean="0"/>
              <a:t>A subtype of scabies called Norwegian scabies is characterized by severe skin crusting and is thought to be worsened by a compromised immune system</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TotalTime>
  <Words>238</Words>
  <Application>Microsoft Office PowerPoint</Application>
  <PresentationFormat>عرض على الشاشة (3:4)‏</PresentationFormat>
  <Paragraphs>41</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ألوان متوسطة</vt:lpstr>
      <vt:lpstr>Mange in dogs and cats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Mange ( Parasitic dermatitis)in dogs and cats </dc:title>
  <dc:creator>DR.Ahmed Saker 2O14</dc:creator>
  <cp:lastModifiedBy>DR.Ahmed Saker 2O14</cp:lastModifiedBy>
  <cp:revision>15</cp:revision>
  <dcterms:created xsi:type="dcterms:W3CDTF">2024-02-27T16:57:58Z</dcterms:created>
  <dcterms:modified xsi:type="dcterms:W3CDTF">2024-02-27T18:24:13Z</dcterms:modified>
</cp:coreProperties>
</file>